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8" r:id="rId4"/>
    <p:sldId id="261" r:id="rId5"/>
    <p:sldId id="262" r:id="rId6"/>
    <p:sldId id="269" r:id="rId7"/>
    <p:sldId id="263" r:id="rId8"/>
    <p:sldId id="260" r:id="rId9"/>
    <p:sldId id="26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16"/>
    <a:srgbClr val="D6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9" autoAdjust="0"/>
    <p:restoredTop sz="90449" autoAdjust="0"/>
  </p:normalViewPr>
  <p:slideViewPr>
    <p:cSldViewPr snapToGrid="0">
      <p:cViewPr varScale="1">
        <p:scale>
          <a:sx n="66" d="100"/>
          <a:sy n="66" d="100"/>
        </p:scale>
        <p:origin x="8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D3CB-6863-46B9-9FE1-40391E75A563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D164-3BA6-45D0-83C7-7A3F0AD27B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营销目标：指完成阶段性营销目标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阶段性投放目的：指具体打成的效果转化目的，包括但不限于表单、激活、加粉等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总消耗：指该视频投放周期内，所有在投素材消耗的费用总计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*备注：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、同期其他素材指：在同一投放周期内，同一投放目的视频素材；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、同期其他视频素材只用于评委参考，不作为报奖素材；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、最少填报</a:t>
            </a:r>
            <a:r>
              <a:rPr lang="en-US" altLang="zh-CN" dirty="0"/>
              <a:t>3</a:t>
            </a:r>
            <a:r>
              <a:rPr lang="zh-CN" altLang="en-US" dirty="0"/>
              <a:t>支，最多填报</a:t>
            </a:r>
            <a:r>
              <a:rPr lang="en-US" altLang="zh-CN" dirty="0"/>
              <a:t>5</a:t>
            </a:r>
            <a:r>
              <a:rPr lang="zh-CN" altLang="en-US" dirty="0"/>
              <a:t>支；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45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0D164-3BA6-45D0-83C7-7A3F0AD27B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6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27"/>
            <a:ext cx="12191999" cy="6852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41"/>
            <a:ext cx="12192000" cy="6856118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500693" y="5665120"/>
            <a:ext cx="2576507" cy="4765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输入预算选择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7" y="2583"/>
            <a:ext cx="12187406" cy="6855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箭头&#10;&#10;低可信度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2611836" y="4785771"/>
            <a:ext cx="8766569" cy="10147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输入作品名称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798513" y="2986261"/>
            <a:ext cx="4468812" cy="88547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输入品牌名称</a:t>
            </a:r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6909594" y="2986261"/>
            <a:ext cx="4468812" cy="88547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输入公司名称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78238A-6D60-428B-86FB-7A4DE0745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意诠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结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057400"/>
            <a:ext cx="11033125" cy="4327525"/>
          </a:xfrm>
        </p:spPr>
        <p:txBody>
          <a:bodyPr/>
          <a:lstStyle/>
          <a:p>
            <a:pPr lvl="0"/>
            <a:r>
              <a:rPr lang="zh-CN" altLang="en-US" dirty="0"/>
              <a:t>输入内容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C4FA-2C2F-498E-82B3-0A8EE9A836D8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71BD-7325-4A0D-A9C6-B7A156D95B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578669"/>
            <a:ext cx="914776" cy="10977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D6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365760" cy="1676400"/>
          </a:xfrm>
          <a:prstGeom prst="rect">
            <a:avLst/>
          </a:prstGeom>
          <a:solidFill>
            <a:srgbClr val="D6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46FC4DC7-7F6E-4757-A527-4DB078C80147}"/>
              </a:ext>
            </a:extLst>
          </p:cNvPr>
          <p:cNvSpPr txBox="1">
            <a:spLocks/>
          </p:cNvSpPr>
          <p:nvPr/>
        </p:nvSpPr>
        <p:spPr>
          <a:xfrm>
            <a:off x="1004914" y="1860698"/>
            <a:ext cx="8628184" cy="370835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ea1JpnChsDbPeriod"/>
            </a:pPr>
            <a:r>
              <a:rPr lang="zh-CN" altLang="en-US" dirty="0"/>
              <a:t>项目目标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1.</a:t>
            </a:r>
            <a:r>
              <a:rPr lang="zh-CN" altLang="en-US" dirty="0"/>
              <a:t>营销目标：</a:t>
            </a:r>
            <a:r>
              <a:rPr lang="en-US" altLang="zh-CN" dirty="0"/>
              <a:t>__________________</a:t>
            </a:r>
          </a:p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r>
              <a:rPr lang="en-US" altLang="zh-CN" dirty="0"/>
              <a:t> </a:t>
            </a:r>
            <a:r>
              <a:rPr lang="zh-CN" altLang="en-US" sz="1600" i="1" dirty="0">
                <a:solidFill>
                  <a:srgbClr val="FF0000"/>
                </a:solidFill>
              </a:rPr>
              <a:t>（指完成阶段性营销目标）</a:t>
            </a:r>
            <a:endParaRPr lang="en-US" altLang="zh-CN" sz="1600" i="1" dirty="0">
              <a:solidFill>
                <a:srgbClr val="FF0000"/>
              </a:solidFill>
            </a:endParaRPr>
          </a:p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endParaRPr lang="en-US" altLang="zh-CN" sz="1600" i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2.</a:t>
            </a:r>
            <a:r>
              <a:rPr lang="zh-CN" altLang="en-US" dirty="0"/>
              <a:t>此阶段性投放目的</a:t>
            </a:r>
            <a:r>
              <a:rPr lang="en-US" altLang="zh-CN" dirty="0"/>
              <a:t>: ___________________</a:t>
            </a:r>
          </a:p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r>
              <a:rPr lang="zh-CN" altLang="en-US" sz="1600" i="1" dirty="0">
                <a:solidFill>
                  <a:srgbClr val="FF0000"/>
                </a:solidFill>
              </a:rPr>
              <a:t>（指具体打成的效果转化目的，包括但不限于表单、激活、加粉等）</a:t>
            </a:r>
            <a:endParaRPr lang="en-US" altLang="zh-CN" sz="1600" i="1" dirty="0">
              <a:solidFill>
                <a:srgbClr val="FF0000"/>
              </a:solidFill>
            </a:endParaRPr>
          </a:p>
          <a:p>
            <a:pPr marL="0" indent="0">
              <a:lnSpc>
                <a:spcPts val="800"/>
              </a:lnSpc>
              <a:buFont typeface="Arial" panose="020B0604020202020204" pitchFamily="34" charset="0"/>
              <a:buNone/>
            </a:pPr>
            <a:endParaRPr lang="en-US" altLang="zh-CN" sz="1600" i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3.</a:t>
            </a:r>
            <a:r>
              <a:rPr lang="zh-CN" altLang="en-US" dirty="0"/>
              <a:t>该竖版效果视频投放周期：</a:t>
            </a:r>
            <a:r>
              <a:rPr lang="en-US" altLang="zh-CN" dirty="0"/>
              <a:t>_________</a:t>
            </a:r>
            <a:r>
              <a:rPr lang="zh-CN" altLang="en-US" dirty="0"/>
              <a:t>天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4.</a:t>
            </a:r>
            <a:r>
              <a:rPr lang="zh-CN" altLang="en-US" dirty="0"/>
              <a:t>投放周期内总消耗：</a:t>
            </a:r>
            <a:r>
              <a:rPr lang="zh-CN" altLang="en-US" dirty="0">
                <a:solidFill>
                  <a:srgbClr val="535353"/>
                </a:solidFill>
                <a:sym typeface="微软雅黑" panose="020B0503020204020204" pitchFamily="34" charset="-122"/>
              </a:rPr>
              <a:t>请填写</a:t>
            </a:r>
            <a:r>
              <a:rPr lang="en-US" altLang="zh-CN" u="sng" dirty="0">
                <a:solidFill>
                  <a:srgbClr val="FF0000"/>
                </a:solidFill>
              </a:rPr>
              <a:t>X</a:t>
            </a:r>
            <a:r>
              <a:rPr lang="zh-CN" altLang="en-US" dirty="0">
                <a:solidFill>
                  <a:srgbClr val="535353"/>
                </a:solidFill>
                <a:sym typeface="微软雅黑" panose="020B0503020204020204" pitchFamily="34" charset="-122"/>
              </a:rPr>
              <a:t>预算选择</a:t>
            </a:r>
            <a:r>
              <a:rPr lang="zh-CN" altLang="zh-CN" dirty="0">
                <a:solidFill>
                  <a:srgbClr val="535353"/>
                </a:solidFill>
                <a:sym typeface="微软雅黑" panose="020B0503020204020204" pitchFamily="34" charset="-122"/>
              </a:rPr>
              <a:t> [             ]</a:t>
            </a:r>
            <a:r>
              <a:rPr lang="zh-CN" altLang="en-US" dirty="0">
                <a:solidFill>
                  <a:srgbClr val="FF0000"/>
                </a:solidFill>
              </a:rPr>
              <a:t>  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i="1" u="sng" dirty="0">
                <a:solidFill>
                  <a:srgbClr val="FF0000"/>
                </a:solidFill>
              </a:rPr>
              <a:t>（总消耗为该视频投放周期内，所有在投素材消耗的费用总计）</a:t>
            </a:r>
            <a:endParaRPr lang="en-US" altLang="zh-CN" sz="16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24B0B0-5628-4B66-92EF-EA9A9D3A0714}"/>
              </a:ext>
            </a:extLst>
          </p:cNvPr>
          <p:cNvSpPr txBox="1"/>
          <p:nvPr/>
        </p:nvSpPr>
        <p:spPr>
          <a:xfrm>
            <a:off x="3751521" y="2325705"/>
            <a:ext cx="4876664" cy="337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参赛视频：</a:t>
            </a:r>
            <a:r>
              <a:rPr lang="en-US" altLang="zh-CN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篇</a:t>
            </a:r>
            <a:r>
              <a:rPr lang="en-US" altLang="zh-CN" sz="1200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200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</a:t>
            </a:r>
            <a:r>
              <a:rPr lang="en-US" altLang="zh-CN" sz="1200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本次投放表现总计消耗量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占总消耗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 ：</a:t>
            </a:r>
            <a:r>
              <a:rPr lang="zh-CN" altLang="en-US" sz="1600" u="sng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          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总曝光量：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__________W+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总点击数：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__________W+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总互动量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（点赞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+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itchFamily="2" charset="2"/>
              </a:rPr>
              <a:t>评论）：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__________W+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平均转换率：</a:t>
            </a:r>
            <a:r>
              <a:rPr lang="zh-CN" altLang="en-US" sz="1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有效播放率：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__________%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（播放时长≥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秒为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次有效）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单日最高消耗量：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_________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rPr>
              <a:t>（单位：万）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EC557E-B027-4BC7-B101-A7235F8998F9}"/>
              </a:ext>
            </a:extLst>
          </p:cNvPr>
          <p:cNvSpPr/>
          <p:nvPr/>
        </p:nvSpPr>
        <p:spPr>
          <a:xfrm>
            <a:off x="1137338" y="1901854"/>
            <a:ext cx="2180291" cy="42204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报奖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视频素材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（必填）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31D2D45-F70C-48FE-850F-689A528A9B04}"/>
              </a:ext>
            </a:extLst>
          </p:cNvPr>
          <p:cNvSpPr/>
          <p:nvPr/>
        </p:nvSpPr>
        <p:spPr>
          <a:xfrm>
            <a:off x="3181982" y="2756624"/>
            <a:ext cx="2361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同期投放素材</a:t>
            </a:r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篇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总计消耗量（占总消耗）：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en-US" altLang="zh-CN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E789BB-1C52-4D9F-ADAB-C33CFFEDF891}"/>
              </a:ext>
            </a:extLst>
          </p:cNvPr>
          <p:cNvSpPr/>
          <p:nvPr/>
        </p:nvSpPr>
        <p:spPr>
          <a:xfrm>
            <a:off x="3259641" y="269350"/>
            <a:ext cx="1418862" cy="2338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同期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其他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视频素材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（必填）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647309-0BC0-43A6-89F3-3F7AADB96ADE}"/>
              </a:ext>
            </a:extLst>
          </p:cNvPr>
          <p:cNvSpPr/>
          <p:nvPr/>
        </p:nvSpPr>
        <p:spPr>
          <a:xfrm>
            <a:off x="5277786" y="269349"/>
            <a:ext cx="1418862" cy="2338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同期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其他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视频素材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（必填）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08D47D-7F3E-4E8C-8F27-DD0ACF6D6911}"/>
              </a:ext>
            </a:extLst>
          </p:cNvPr>
          <p:cNvSpPr/>
          <p:nvPr/>
        </p:nvSpPr>
        <p:spPr>
          <a:xfrm>
            <a:off x="7295931" y="279329"/>
            <a:ext cx="1418862" cy="2338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同期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其他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视频素材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（必填）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4A74F3-FE0B-4389-A9AB-B69D428A0EAB}"/>
              </a:ext>
            </a:extLst>
          </p:cNvPr>
          <p:cNvSpPr/>
          <p:nvPr/>
        </p:nvSpPr>
        <p:spPr>
          <a:xfrm>
            <a:off x="1852430" y="3854778"/>
            <a:ext cx="1418862" cy="2338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同期副投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视频素材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B1B16C-BD77-4DD0-A31E-7A198439DEBC}"/>
              </a:ext>
            </a:extLst>
          </p:cNvPr>
          <p:cNvSpPr/>
          <p:nvPr/>
        </p:nvSpPr>
        <p:spPr>
          <a:xfrm>
            <a:off x="5199754" y="2756624"/>
            <a:ext cx="2361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同期投放素材</a:t>
            </a:r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篇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总计消耗量（占总消耗）：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en-US" altLang="zh-CN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C6023F6-CCB0-4D1A-A109-455F4E55FA76}"/>
              </a:ext>
            </a:extLst>
          </p:cNvPr>
          <p:cNvSpPr/>
          <p:nvPr/>
        </p:nvSpPr>
        <p:spPr>
          <a:xfrm>
            <a:off x="7217887" y="2756624"/>
            <a:ext cx="2361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同期投放素材</a:t>
            </a:r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篇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总计消耗量（占总消耗）：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en-US" altLang="zh-CN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06DA695-8C9E-4FA9-AEB3-4D6F7183678F}"/>
              </a:ext>
            </a:extLst>
          </p:cNvPr>
          <p:cNvSpPr/>
          <p:nvPr/>
        </p:nvSpPr>
        <p:spPr>
          <a:xfrm>
            <a:off x="3271292" y="4638670"/>
            <a:ext cx="342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同期投放素材</a:t>
            </a:r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篇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总计消耗量（占总消耗）：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en-US" altLang="zh-CN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E55371-D52B-416B-BFB4-A2419D198E6D}"/>
              </a:ext>
            </a:extLst>
          </p:cNvPr>
          <p:cNvSpPr/>
          <p:nvPr/>
        </p:nvSpPr>
        <p:spPr>
          <a:xfrm>
            <a:off x="6617720" y="3854777"/>
            <a:ext cx="1418862" cy="23389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同期副投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视频素材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7FD4C3-138D-4148-9D3E-D2C0101971A1}"/>
              </a:ext>
            </a:extLst>
          </p:cNvPr>
          <p:cNvSpPr/>
          <p:nvPr/>
        </p:nvSpPr>
        <p:spPr>
          <a:xfrm>
            <a:off x="8032282" y="4638670"/>
            <a:ext cx="342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同期投放素材</a:t>
            </a:r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篇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</a:t>
            </a:r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总计消耗量（占总消耗）： 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b="1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</a:t>
            </a:r>
            <a:r>
              <a:rPr lang="en-US" altLang="zh-CN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1212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8950" y="2057400"/>
            <a:ext cx="11033125" cy="4327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b="1" dirty="0"/>
              <a:t>结果及自我表述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431</Words>
  <Application>Microsoft Office PowerPoint</Application>
  <PresentationFormat>宽屏</PresentationFormat>
  <Paragraphs>74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 ye</dc:creator>
  <cp:lastModifiedBy>Xu</cp:lastModifiedBy>
  <cp:revision>51</cp:revision>
  <dcterms:created xsi:type="dcterms:W3CDTF">2021-03-17T12:37:00Z</dcterms:created>
  <dcterms:modified xsi:type="dcterms:W3CDTF">2021-03-29T09:46:46Z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EF6EBFAE62B94E87ADB8485EF5F14AB4</vt:lpwstr>
  </property>
  <property fmtid="{D5CDD505-2E9C-101B-9397-08002B2CF9AE}" pid="3" name="KSOProductBuildVer">
    <vt:lpwstr>2052-11.1.0.10356</vt:lpwstr>
  </property>
</Properties>
</file>